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AI%20project\A%20Comparative%20Analysis%20of%20Custom%20Neural%20Architectures%20for%20Multiclass%20Livestock%20Classification\A-Comparative-Analysis-of-Custom-Neural-Architectures-for-Multiclass-Livestock-Classification\log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AI%20project\A%20Comparative%20Analysis%20of%20Custom%20Neural%20Architectures%20for%20Multiclass%20Livestock%20Classification\A-Comparative-Analysis-of-Custom-Neural-Architectures-for-Multiclass-Livestock-Classification\log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AI%20project\A%20Comparative%20Analysis%20of%20Custom%20Neural%20Architectures%20for%20Multiclass%20Livestock%20Classification\A-Comparative-Analysis-of-Custom-Neural-Architectures-for-Multiclass-Livestock-Classification\log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F:\AI%20project\A%20Comparative%20Analysis%20of%20Custom%20Neural%20Architectures%20for%20Multiclass%20Livestock%20Classification\A-Comparative-Analysis-of-Custom-Neural-Architectures-for-Multiclass-Livestock-Classification\log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F:\AI%20project\A%20Comparative%20Analysis%20of%20Custom%20Neural%20Architectures%20for%20Multiclass%20Livestock%20Classification\A-Comparative-Analysis-of-Custom-Neural-Architectures-for-Multiclass-Livestock-Classification\log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F:\AI%20project\A%20Comparative%20Analysis%20of%20Custom%20Neural%20Architectures%20for%20Multiclass%20Livestock%20Classification\A-Comparative-Analysis-of-Custom-Neural-Architectures-for-Multiclass-Livestock-Classification\log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F:\AI%20project\A%20Comparative%20Analysis%20of%20Custom%20Neural%20Architectures%20for%20Multiclass%20Livestock%20Classification\A-Comparative-Analysis-of-Custom-Neural-Architectures-for-Multiclass-Livestock-Classification\log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Loss</a:t>
            </a:r>
            <a:r>
              <a:rPr lang="en-US" baseline="0"/>
              <a:t> chart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'CRNN '!$B$2</c:f>
              <c:strCache>
                <c:ptCount val="1"/>
                <c:pt idx="0">
                  <c:v>Train 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'CRNN '!$A$3:$A$27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'CRNN '!$B$3:$B$27</c:f>
              <c:numCache>
                <c:formatCode>General</c:formatCode>
                <c:ptCount val="25"/>
                <c:pt idx="0">
                  <c:v>0.54959999999999998</c:v>
                </c:pt>
                <c:pt idx="1">
                  <c:v>0.33189999999999997</c:v>
                </c:pt>
                <c:pt idx="2">
                  <c:v>0.27839999999999998</c:v>
                </c:pt>
                <c:pt idx="3">
                  <c:v>0.24310000000000001</c:v>
                </c:pt>
                <c:pt idx="4">
                  <c:v>0.1966</c:v>
                </c:pt>
                <c:pt idx="5">
                  <c:v>0.18290000000000001</c:v>
                </c:pt>
                <c:pt idx="6">
                  <c:v>0.1661</c:v>
                </c:pt>
                <c:pt idx="7">
                  <c:v>0.16259999999999999</c:v>
                </c:pt>
                <c:pt idx="8">
                  <c:v>0.11360000000000001</c:v>
                </c:pt>
                <c:pt idx="9">
                  <c:v>9.9699999999999997E-2</c:v>
                </c:pt>
                <c:pt idx="10">
                  <c:v>9.3600000000000003E-2</c:v>
                </c:pt>
                <c:pt idx="11">
                  <c:v>0.13400000000000001</c:v>
                </c:pt>
                <c:pt idx="12">
                  <c:v>7.3899999999999993E-2</c:v>
                </c:pt>
                <c:pt idx="13">
                  <c:v>6.1699999999999998E-2</c:v>
                </c:pt>
                <c:pt idx="14">
                  <c:v>7.9299999999999995E-2</c:v>
                </c:pt>
                <c:pt idx="15">
                  <c:v>8.2600000000000007E-2</c:v>
                </c:pt>
                <c:pt idx="16">
                  <c:v>3.9399999999999998E-2</c:v>
                </c:pt>
                <c:pt idx="17">
                  <c:v>3.0099999999999998E-2</c:v>
                </c:pt>
                <c:pt idx="18">
                  <c:v>3.8899999999999997E-2</c:v>
                </c:pt>
                <c:pt idx="19">
                  <c:v>3.9300000000000002E-2</c:v>
                </c:pt>
                <c:pt idx="20">
                  <c:v>2.8299999999999999E-2</c:v>
                </c:pt>
                <c:pt idx="21">
                  <c:v>3.0800000000000001E-2</c:v>
                </c:pt>
                <c:pt idx="22">
                  <c:v>2.29E-2</c:v>
                </c:pt>
                <c:pt idx="23">
                  <c:v>6.2899999999999998E-2</c:v>
                </c:pt>
                <c:pt idx="24">
                  <c:v>5.1700000000000003E-2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320-4844-A275-31A5CC7A01EB}"/>
            </c:ext>
          </c:extLst>
        </c:ser>
        <c:ser>
          <c:idx val="1"/>
          <c:order val="1"/>
          <c:tx>
            <c:strRef>
              <c:f>'CRNN '!$C$2</c:f>
              <c:strCache>
                <c:ptCount val="1"/>
                <c:pt idx="0">
                  <c:v>Val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'CRNN '!$A$3:$A$27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'CRNN '!$C$3:$C$27</c:f>
              <c:numCache>
                <c:formatCode>General</c:formatCode>
                <c:ptCount val="25"/>
                <c:pt idx="0">
                  <c:v>0.47920000000000001</c:v>
                </c:pt>
                <c:pt idx="1">
                  <c:v>0.32569999999999999</c:v>
                </c:pt>
                <c:pt idx="2">
                  <c:v>0.32519999999999999</c:v>
                </c:pt>
                <c:pt idx="3">
                  <c:v>0.32500000000000001</c:v>
                </c:pt>
                <c:pt idx="4">
                  <c:v>0.2369</c:v>
                </c:pt>
                <c:pt idx="5">
                  <c:v>0.22650000000000001</c:v>
                </c:pt>
                <c:pt idx="6">
                  <c:v>0.21829999999999999</c:v>
                </c:pt>
                <c:pt idx="7">
                  <c:v>0.23</c:v>
                </c:pt>
                <c:pt idx="8">
                  <c:v>0.27110000000000001</c:v>
                </c:pt>
                <c:pt idx="9">
                  <c:v>0.22409999999999999</c:v>
                </c:pt>
                <c:pt idx="10">
                  <c:v>0.2268</c:v>
                </c:pt>
                <c:pt idx="11">
                  <c:v>0.18859999999999999</c:v>
                </c:pt>
                <c:pt idx="12">
                  <c:v>0.1694</c:v>
                </c:pt>
                <c:pt idx="13">
                  <c:v>0.2359</c:v>
                </c:pt>
                <c:pt idx="14">
                  <c:v>0.16</c:v>
                </c:pt>
                <c:pt idx="15">
                  <c:v>0.17699999999999999</c:v>
                </c:pt>
                <c:pt idx="16">
                  <c:v>0.20569999999999999</c:v>
                </c:pt>
                <c:pt idx="17">
                  <c:v>0.20949999999999999</c:v>
                </c:pt>
                <c:pt idx="18">
                  <c:v>0.2162</c:v>
                </c:pt>
                <c:pt idx="19">
                  <c:v>0.27779999999999999</c:v>
                </c:pt>
                <c:pt idx="20">
                  <c:v>0.2109</c:v>
                </c:pt>
                <c:pt idx="21">
                  <c:v>0.17430000000000001</c:v>
                </c:pt>
                <c:pt idx="22">
                  <c:v>0.1875</c:v>
                </c:pt>
                <c:pt idx="23">
                  <c:v>0.29909999999999998</c:v>
                </c:pt>
                <c:pt idx="24">
                  <c:v>0.23430000000000001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320-4844-A275-31A5CC7A01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63444303"/>
        <c:axId val="1263441423"/>
      </c:lineChart>
      <c:catAx>
        <c:axId val="1263444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3441423"/>
        <c:crosses val="autoZero"/>
        <c:auto val="1"/>
        <c:lblAlgn val="ctr"/>
        <c:lblOffset val="100"/>
        <c:noMultiLvlLbl val="0"/>
      </c:catAx>
      <c:valAx>
        <c:axId val="12634414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3444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Accurqacy</a:t>
            </a:r>
            <a:r>
              <a:rPr lang="en-US" baseline="0"/>
              <a:t> chart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'CRNN '!$D$2</c:f>
              <c:strCache>
                <c:ptCount val="1"/>
                <c:pt idx="0">
                  <c:v>Val Acc (%)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'CRNN '!$A$3:$A$27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'CRNN '!$D$3:$D$27</c:f>
              <c:numCache>
                <c:formatCode>General</c:formatCode>
                <c:ptCount val="25"/>
                <c:pt idx="0">
                  <c:v>80.08</c:v>
                </c:pt>
                <c:pt idx="1">
                  <c:v>85.86</c:v>
                </c:pt>
                <c:pt idx="2">
                  <c:v>87.03</c:v>
                </c:pt>
                <c:pt idx="3">
                  <c:v>86.61</c:v>
                </c:pt>
                <c:pt idx="4">
                  <c:v>91.46</c:v>
                </c:pt>
                <c:pt idx="5">
                  <c:v>91.8</c:v>
                </c:pt>
                <c:pt idx="6">
                  <c:v>91.97</c:v>
                </c:pt>
                <c:pt idx="7">
                  <c:v>90.71</c:v>
                </c:pt>
                <c:pt idx="8">
                  <c:v>91.38</c:v>
                </c:pt>
                <c:pt idx="9">
                  <c:v>93.39</c:v>
                </c:pt>
                <c:pt idx="10">
                  <c:v>92.38</c:v>
                </c:pt>
                <c:pt idx="11">
                  <c:v>93.64</c:v>
                </c:pt>
                <c:pt idx="12">
                  <c:v>94.56</c:v>
                </c:pt>
                <c:pt idx="13">
                  <c:v>93.47</c:v>
                </c:pt>
                <c:pt idx="14">
                  <c:v>94.9</c:v>
                </c:pt>
                <c:pt idx="15">
                  <c:v>93.56</c:v>
                </c:pt>
                <c:pt idx="16">
                  <c:v>94.81</c:v>
                </c:pt>
                <c:pt idx="17">
                  <c:v>95.4</c:v>
                </c:pt>
                <c:pt idx="18">
                  <c:v>94.23</c:v>
                </c:pt>
                <c:pt idx="19">
                  <c:v>93.14</c:v>
                </c:pt>
                <c:pt idx="20">
                  <c:v>95.23</c:v>
                </c:pt>
                <c:pt idx="21">
                  <c:v>95.4</c:v>
                </c:pt>
                <c:pt idx="22">
                  <c:v>95.9</c:v>
                </c:pt>
                <c:pt idx="23">
                  <c:v>93.31</c:v>
                </c:pt>
                <c:pt idx="24">
                  <c:v>93.97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C3-474D-9C35-3459AA9BE6B2}"/>
            </c:ext>
          </c:extLst>
        </c:ser>
        <c:ser>
          <c:idx val="1"/>
          <c:order val="1"/>
          <c:tx>
            <c:strRef>
              <c:f>'CRNN '!$E$2</c:f>
              <c:strCache>
                <c:ptCount val="1"/>
                <c:pt idx="0">
                  <c:v>Train Acc (%)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'CRNN '!$A$3:$A$27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'CRNN '!$E$3:$E$27</c:f>
              <c:numCache>
                <c:formatCode>General</c:formatCode>
                <c:ptCount val="25"/>
                <c:pt idx="0">
                  <c:v>78.59</c:v>
                </c:pt>
                <c:pt idx="1">
                  <c:v>87.45</c:v>
                </c:pt>
                <c:pt idx="2">
                  <c:v>89.79</c:v>
                </c:pt>
                <c:pt idx="3">
                  <c:v>90.98</c:v>
                </c:pt>
                <c:pt idx="4">
                  <c:v>92.25</c:v>
                </c:pt>
                <c:pt idx="5">
                  <c:v>93.03</c:v>
                </c:pt>
                <c:pt idx="6">
                  <c:v>94</c:v>
                </c:pt>
                <c:pt idx="7">
                  <c:v>94.25</c:v>
                </c:pt>
                <c:pt idx="8">
                  <c:v>96.24</c:v>
                </c:pt>
                <c:pt idx="9">
                  <c:v>96.53</c:v>
                </c:pt>
                <c:pt idx="10">
                  <c:v>96.67</c:v>
                </c:pt>
                <c:pt idx="11">
                  <c:v>95.07</c:v>
                </c:pt>
                <c:pt idx="12">
                  <c:v>97.68</c:v>
                </c:pt>
                <c:pt idx="13">
                  <c:v>97.95</c:v>
                </c:pt>
                <c:pt idx="14">
                  <c:v>97.27</c:v>
                </c:pt>
                <c:pt idx="15">
                  <c:v>97.19</c:v>
                </c:pt>
                <c:pt idx="16">
                  <c:v>98.75</c:v>
                </c:pt>
                <c:pt idx="17">
                  <c:v>99.05</c:v>
                </c:pt>
                <c:pt idx="18">
                  <c:v>98.56</c:v>
                </c:pt>
                <c:pt idx="19">
                  <c:v>98.71</c:v>
                </c:pt>
                <c:pt idx="20">
                  <c:v>99.03</c:v>
                </c:pt>
                <c:pt idx="21">
                  <c:v>98.93</c:v>
                </c:pt>
                <c:pt idx="22">
                  <c:v>99.28</c:v>
                </c:pt>
                <c:pt idx="23">
                  <c:v>97.84</c:v>
                </c:pt>
                <c:pt idx="24">
                  <c:v>98.19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EC3-474D-9C35-3459AA9BE6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46947711"/>
        <c:axId val="1146951071"/>
      </c:lineChart>
      <c:catAx>
        <c:axId val="1146947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6951071"/>
        <c:crosses val="autoZero"/>
        <c:auto val="1"/>
        <c:lblAlgn val="ctr"/>
        <c:lblOffset val="100"/>
        <c:noMultiLvlLbl val="0"/>
      </c:catAx>
      <c:valAx>
        <c:axId val="11469510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6947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Accuracy</a:t>
            </a:r>
            <a:r>
              <a:rPr lang="en-US" baseline="0"/>
              <a:t> chart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Vit!$D$2</c:f>
              <c:strCache>
                <c:ptCount val="1"/>
                <c:pt idx="0">
                  <c:v>Val Acc (%)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Vit!$A$3:$A$27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Vit!$D$3:$D$27</c:f>
              <c:numCache>
                <c:formatCode>General</c:formatCode>
                <c:ptCount val="25"/>
                <c:pt idx="0">
                  <c:v>66.44</c:v>
                </c:pt>
                <c:pt idx="1">
                  <c:v>66.28</c:v>
                </c:pt>
                <c:pt idx="2">
                  <c:v>67.78</c:v>
                </c:pt>
                <c:pt idx="3">
                  <c:v>65.77</c:v>
                </c:pt>
                <c:pt idx="4">
                  <c:v>73.97</c:v>
                </c:pt>
                <c:pt idx="5">
                  <c:v>69.709999999999994</c:v>
                </c:pt>
                <c:pt idx="6">
                  <c:v>71.55</c:v>
                </c:pt>
                <c:pt idx="7">
                  <c:v>74.900000000000006</c:v>
                </c:pt>
                <c:pt idx="8">
                  <c:v>78.08</c:v>
                </c:pt>
                <c:pt idx="9">
                  <c:v>77.41</c:v>
                </c:pt>
                <c:pt idx="10">
                  <c:v>81.42</c:v>
                </c:pt>
                <c:pt idx="11">
                  <c:v>80.67</c:v>
                </c:pt>
                <c:pt idx="12">
                  <c:v>83.51</c:v>
                </c:pt>
                <c:pt idx="13">
                  <c:v>82.93</c:v>
                </c:pt>
                <c:pt idx="14">
                  <c:v>83.35</c:v>
                </c:pt>
                <c:pt idx="15">
                  <c:v>79.25</c:v>
                </c:pt>
                <c:pt idx="16">
                  <c:v>82.43</c:v>
                </c:pt>
                <c:pt idx="17">
                  <c:v>84.1</c:v>
                </c:pt>
                <c:pt idx="18">
                  <c:v>81.34</c:v>
                </c:pt>
                <c:pt idx="19">
                  <c:v>84.69</c:v>
                </c:pt>
                <c:pt idx="20">
                  <c:v>75.650000000000006</c:v>
                </c:pt>
                <c:pt idx="21">
                  <c:v>85.69</c:v>
                </c:pt>
                <c:pt idx="22">
                  <c:v>85.61</c:v>
                </c:pt>
                <c:pt idx="23">
                  <c:v>83.51</c:v>
                </c:pt>
                <c:pt idx="24">
                  <c:v>84.44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45-4A52-A906-C12B31A1B737}"/>
            </c:ext>
          </c:extLst>
        </c:ser>
        <c:ser>
          <c:idx val="1"/>
          <c:order val="1"/>
          <c:tx>
            <c:strRef>
              <c:f>Vit!$E$2</c:f>
              <c:strCache>
                <c:ptCount val="1"/>
                <c:pt idx="0">
                  <c:v>Train Acc (%)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Vit!$A$3:$A$27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Vit!$E$3:$E$27</c:f>
              <c:numCache>
                <c:formatCode>General</c:formatCode>
                <c:ptCount val="25"/>
                <c:pt idx="0">
                  <c:v>52.04</c:v>
                </c:pt>
                <c:pt idx="1">
                  <c:v>61.89</c:v>
                </c:pt>
                <c:pt idx="2">
                  <c:v>69.709999999999994</c:v>
                </c:pt>
                <c:pt idx="3">
                  <c:v>73.95</c:v>
                </c:pt>
                <c:pt idx="4">
                  <c:v>75.16</c:v>
                </c:pt>
                <c:pt idx="5">
                  <c:v>77.13</c:v>
                </c:pt>
                <c:pt idx="6">
                  <c:v>78.39</c:v>
                </c:pt>
                <c:pt idx="7">
                  <c:v>79.72</c:v>
                </c:pt>
                <c:pt idx="8">
                  <c:v>80.44</c:v>
                </c:pt>
                <c:pt idx="9">
                  <c:v>80.709999999999994</c:v>
                </c:pt>
                <c:pt idx="10">
                  <c:v>83.5</c:v>
                </c:pt>
                <c:pt idx="11">
                  <c:v>84.45</c:v>
                </c:pt>
                <c:pt idx="12">
                  <c:v>86.77</c:v>
                </c:pt>
                <c:pt idx="13">
                  <c:v>87.26</c:v>
                </c:pt>
                <c:pt idx="14">
                  <c:v>88.39</c:v>
                </c:pt>
                <c:pt idx="15">
                  <c:v>90.08</c:v>
                </c:pt>
                <c:pt idx="16">
                  <c:v>90.06</c:v>
                </c:pt>
                <c:pt idx="17">
                  <c:v>91.23</c:v>
                </c:pt>
                <c:pt idx="18">
                  <c:v>93.55</c:v>
                </c:pt>
                <c:pt idx="19">
                  <c:v>91.7</c:v>
                </c:pt>
                <c:pt idx="20">
                  <c:v>91.84</c:v>
                </c:pt>
                <c:pt idx="21">
                  <c:v>91.08</c:v>
                </c:pt>
                <c:pt idx="22">
                  <c:v>93.06</c:v>
                </c:pt>
                <c:pt idx="23">
                  <c:v>93.51</c:v>
                </c:pt>
                <c:pt idx="24">
                  <c:v>94.66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B45-4A52-A906-C12B31A1B7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31157600"/>
        <c:axId val="1631175840"/>
      </c:lineChart>
      <c:catAx>
        <c:axId val="1631157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175840"/>
        <c:crosses val="autoZero"/>
        <c:auto val="1"/>
        <c:lblAlgn val="ctr"/>
        <c:lblOffset val="100"/>
        <c:noMultiLvlLbl val="0"/>
      </c:catAx>
      <c:valAx>
        <c:axId val="1631175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157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Loss</a:t>
            </a:r>
            <a:r>
              <a:rPr lang="en-US" baseline="0"/>
              <a:t> chart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Vit!$B$2</c:f>
              <c:strCache>
                <c:ptCount val="1"/>
                <c:pt idx="0">
                  <c:v>Train 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Vit!$A$3:$A$27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Vit!$B$3:$B$27</c:f>
              <c:numCache>
                <c:formatCode>General</c:formatCode>
                <c:ptCount val="25"/>
                <c:pt idx="0">
                  <c:v>1.1696</c:v>
                </c:pt>
                <c:pt idx="1">
                  <c:v>0.99839999999999995</c:v>
                </c:pt>
                <c:pt idx="2">
                  <c:v>0.79720000000000002</c:v>
                </c:pt>
                <c:pt idx="3">
                  <c:v>0.66720000000000002</c:v>
                </c:pt>
                <c:pt idx="4">
                  <c:v>0.62690000000000001</c:v>
                </c:pt>
                <c:pt idx="5">
                  <c:v>0.59589999999999999</c:v>
                </c:pt>
                <c:pt idx="6">
                  <c:v>0.55549999999999999</c:v>
                </c:pt>
                <c:pt idx="7">
                  <c:v>0.52700000000000002</c:v>
                </c:pt>
                <c:pt idx="8">
                  <c:v>0.50380000000000003</c:v>
                </c:pt>
                <c:pt idx="9">
                  <c:v>0.499</c:v>
                </c:pt>
                <c:pt idx="10">
                  <c:v>0.41980000000000001</c:v>
                </c:pt>
                <c:pt idx="11">
                  <c:v>0.4143</c:v>
                </c:pt>
                <c:pt idx="12">
                  <c:v>0.35899999999999999</c:v>
                </c:pt>
                <c:pt idx="13">
                  <c:v>0.34189999999999998</c:v>
                </c:pt>
                <c:pt idx="14">
                  <c:v>0.31619999999999998</c:v>
                </c:pt>
                <c:pt idx="15">
                  <c:v>0.2767</c:v>
                </c:pt>
                <c:pt idx="16">
                  <c:v>0.29260000000000003</c:v>
                </c:pt>
                <c:pt idx="17">
                  <c:v>0.25269999999999998</c:v>
                </c:pt>
                <c:pt idx="18">
                  <c:v>0.20749999999999999</c:v>
                </c:pt>
                <c:pt idx="19">
                  <c:v>0.2429</c:v>
                </c:pt>
                <c:pt idx="20">
                  <c:v>0.22989999999999999</c:v>
                </c:pt>
                <c:pt idx="21">
                  <c:v>0.26300000000000001</c:v>
                </c:pt>
                <c:pt idx="22">
                  <c:v>0.21279999999999999</c:v>
                </c:pt>
                <c:pt idx="23">
                  <c:v>0.2034</c:v>
                </c:pt>
                <c:pt idx="24">
                  <c:v>0.16370000000000001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E3-4F86-AE66-7EC36380DC5E}"/>
            </c:ext>
          </c:extLst>
        </c:ser>
        <c:ser>
          <c:idx val="1"/>
          <c:order val="1"/>
          <c:tx>
            <c:strRef>
              <c:f>Vit!$C$2</c:f>
              <c:strCache>
                <c:ptCount val="1"/>
                <c:pt idx="0">
                  <c:v>Val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Vit!$A$3:$A$27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Vit!$C$3:$C$27</c:f>
              <c:numCache>
                <c:formatCode>General</c:formatCode>
                <c:ptCount val="25"/>
                <c:pt idx="0">
                  <c:v>0.93610000000000004</c:v>
                </c:pt>
                <c:pt idx="1">
                  <c:v>0.87809999999999999</c:v>
                </c:pt>
                <c:pt idx="2">
                  <c:v>0.72140000000000004</c:v>
                </c:pt>
                <c:pt idx="3">
                  <c:v>0.86229999999999996</c:v>
                </c:pt>
                <c:pt idx="4">
                  <c:v>0.63470000000000004</c:v>
                </c:pt>
                <c:pt idx="5">
                  <c:v>0.74670000000000003</c:v>
                </c:pt>
                <c:pt idx="6">
                  <c:v>0.67949999999999999</c:v>
                </c:pt>
                <c:pt idx="7">
                  <c:v>0.60329999999999995</c:v>
                </c:pt>
                <c:pt idx="8">
                  <c:v>0.52700000000000002</c:v>
                </c:pt>
                <c:pt idx="9">
                  <c:v>0.55349999999999999</c:v>
                </c:pt>
                <c:pt idx="10">
                  <c:v>0.49459999999999998</c:v>
                </c:pt>
                <c:pt idx="11">
                  <c:v>0.5171</c:v>
                </c:pt>
                <c:pt idx="12">
                  <c:v>0.48670000000000002</c:v>
                </c:pt>
                <c:pt idx="13">
                  <c:v>0.52070000000000005</c:v>
                </c:pt>
                <c:pt idx="14">
                  <c:v>0.51629999999999998</c:v>
                </c:pt>
                <c:pt idx="15">
                  <c:v>0.73609999999999998</c:v>
                </c:pt>
                <c:pt idx="16">
                  <c:v>0.47239999999999999</c:v>
                </c:pt>
                <c:pt idx="17">
                  <c:v>0.46899999999999997</c:v>
                </c:pt>
                <c:pt idx="18">
                  <c:v>0.9073</c:v>
                </c:pt>
                <c:pt idx="19">
                  <c:v>0.48949999999999999</c:v>
                </c:pt>
                <c:pt idx="20">
                  <c:v>0.6018</c:v>
                </c:pt>
                <c:pt idx="21">
                  <c:v>0.55500000000000005</c:v>
                </c:pt>
                <c:pt idx="22">
                  <c:v>0.47170000000000001</c:v>
                </c:pt>
                <c:pt idx="23">
                  <c:v>0.60950000000000004</c:v>
                </c:pt>
                <c:pt idx="24">
                  <c:v>0.57620000000000005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E3-4F86-AE66-7EC36380DC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31150400"/>
        <c:axId val="1631169120"/>
      </c:lineChart>
      <c:catAx>
        <c:axId val="163115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169120"/>
        <c:crosses val="autoZero"/>
        <c:auto val="1"/>
        <c:lblAlgn val="ctr"/>
        <c:lblOffset val="100"/>
        <c:noMultiLvlLbl val="0"/>
      </c:catAx>
      <c:valAx>
        <c:axId val="16311691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150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Loss</a:t>
            </a:r>
            <a:r>
              <a:rPr lang="en-US" baseline="0"/>
              <a:t> chart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GCNN!$B$2</c:f>
              <c:strCache>
                <c:ptCount val="1"/>
                <c:pt idx="0">
                  <c:v>Train 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GCNN!$A$3:$A$27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GCNN!$B$3:$B$27</c:f>
              <c:numCache>
                <c:formatCode>General</c:formatCode>
                <c:ptCount val="25"/>
                <c:pt idx="0">
                  <c:v>1.2242</c:v>
                </c:pt>
                <c:pt idx="1">
                  <c:v>1.0250999999999999</c:v>
                </c:pt>
                <c:pt idx="2">
                  <c:v>0.96299999999999997</c:v>
                </c:pt>
                <c:pt idx="3">
                  <c:v>0.93869999999999998</c:v>
                </c:pt>
                <c:pt idx="4">
                  <c:v>0.88180000000000003</c:v>
                </c:pt>
                <c:pt idx="5">
                  <c:v>0.86170000000000002</c:v>
                </c:pt>
                <c:pt idx="6">
                  <c:v>0.87280000000000002</c:v>
                </c:pt>
                <c:pt idx="7">
                  <c:v>0.79079999999999995</c:v>
                </c:pt>
                <c:pt idx="8">
                  <c:v>0.76529999999999998</c:v>
                </c:pt>
                <c:pt idx="9">
                  <c:v>0.73970000000000002</c:v>
                </c:pt>
                <c:pt idx="10">
                  <c:v>0.72289999999999999</c:v>
                </c:pt>
                <c:pt idx="11">
                  <c:v>0.70909999999999995</c:v>
                </c:pt>
                <c:pt idx="12">
                  <c:v>0.77749999999999997</c:v>
                </c:pt>
                <c:pt idx="13">
                  <c:v>0.70130000000000003</c:v>
                </c:pt>
                <c:pt idx="14">
                  <c:v>0.67659999999999998</c:v>
                </c:pt>
                <c:pt idx="15">
                  <c:v>0.67500000000000004</c:v>
                </c:pt>
                <c:pt idx="16">
                  <c:v>0.64610000000000001</c:v>
                </c:pt>
                <c:pt idx="17">
                  <c:v>0.63280000000000003</c:v>
                </c:pt>
                <c:pt idx="18">
                  <c:v>0.64570000000000005</c:v>
                </c:pt>
                <c:pt idx="19">
                  <c:v>0.62180000000000002</c:v>
                </c:pt>
                <c:pt idx="20">
                  <c:v>0.61750000000000005</c:v>
                </c:pt>
                <c:pt idx="21">
                  <c:v>0.61209999999999998</c:v>
                </c:pt>
                <c:pt idx="22">
                  <c:v>0.67659999999999998</c:v>
                </c:pt>
                <c:pt idx="23">
                  <c:v>0.6048</c:v>
                </c:pt>
                <c:pt idx="24">
                  <c:v>0.62470000000000003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AA-4EB5-8213-249C471744A2}"/>
            </c:ext>
          </c:extLst>
        </c:ser>
        <c:ser>
          <c:idx val="1"/>
          <c:order val="1"/>
          <c:tx>
            <c:strRef>
              <c:f>GCNN!$C$2</c:f>
              <c:strCache>
                <c:ptCount val="1"/>
                <c:pt idx="0">
                  <c:v>Val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GCNN!$A$3:$A$27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GCNN!$C$3:$C$27</c:f>
              <c:numCache>
                <c:formatCode>General</c:formatCode>
                <c:ptCount val="25"/>
                <c:pt idx="0">
                  <c:v>1.1214</c:v>
                </c:pt>
                <c:pt idx="1">
                  <c:v>0.97629999999999995</c:v>
                </c:pt>
                <c:pt idx="2">
                  <c:v>1.1040000000000001</c:v>
                </c:pt>
                <c:pt idx="3">
                  <c:v>0.996</c:v>
                </c:pt>
                <c:pt idx="4">
                  <c:v>0.89329999999999998</c:v>
                </c:pt>
                <c:pt idx="5">
                  <c:v>0.99370000000000003</c:v>
                </c:pt>
                <c:pt idx="6">
                  <c:v>0.97019999999999995</c:v>
                </c:pt>
                <c:pt idx="7">
                  <c:v>0.78620000000000001</c:v>
                </c:pt>
                <c:pt idx="8">
                  <c:v>0.81659999999999999</c:v>
                </c:pt>
                <c:pt idx="9">
                  <c:v>0.94210000000000005</c:v>
                </c:pt>
                <c:pt idx="10">
                  <c:v>0.71870000000000001</c:v>
                </c:pt>
                <c:pt idx="11">
                  <c:v>0.98719999999999997</c:v>
                </c:pt>
                <c:pt idx="12">
                  <c:v>0.79459999999999997</c:v>
                </c:pt>
                <c:pt idx="13">
                  <c:v>0.70269999999999999</c:v>
                </c:pt>
                <c:pt idx="14">
                  <c:v>0.79469999999999996</c:v>
                </c:pt>
                <c:pt idx="15">
                  <c:v>0.68620000000000003</c:v>
                </c:pt>
                <c:pt idx="16">
                  <c:v>0.7167</c:v>
                </c:pt>
                <c:pt idx="17">
                  <c:v>0.66300000000000003</c:v>
                </c:pt>
                <c:pt idx="18">
                  <c:v>0.7107</c:v>
                </c:pt>
                <c:pt idx="19">
                  <c:v>0.66359999999999997</c:v>
                </c:pt>
                <c:pt idx="20">
                  <c:v>0.63149999999999995</c:v>
                </c:pt>
                <c:pt idx="21">
                  <c:v>0.65600000000000003</c:v>
                </c:pt>
                <c:pt idx="22">
                  <c:v>0.75280000000000002</c:v>
                </c:pt>
                <c:pt idx="23">
                  <c:v>0.62860000000000005</c:v>
                </c:pt>
                <c:pt idx="24">
                  <c:v>0.62960000000000005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AA-4EB5-8213-249C471744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31214720"/>
        <c:axId val="1631214240"/>
      </c:lineChart>
      <c:catAx>
        <c:axId val="1631214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214240"/>
        <c:crosses val="autoZero"/>
        <c:auto val="1"/>
        <c:lblAlgn val="ctr"/>
        <c:lblOffset val="100"/>
        <c:noMultiLvlLbl val="0"/>
      </c:catAx>
      <c:valAx>
        <c:axId val="16312142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21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Accuracy</a:t>
            </a:r>
            <a:r>
              <a:rPr lang="en-US" baseline="0"/>
              <a:t> Chart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GCNN!$D$2</c:f>
              <c:strCache>
                <c:ptCount val="1"/>
                <c:pt idx="0">
                  <c:v>Val Acc (%)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GCNN!$A$3:$A$27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GCNN!$D$3:$D$27</c:f>
              <c:numCache>
                <c:formatCode>General</c:formatCode>
                <c:ptCount val="25"/>
                <c:pt idx="0">
                  <c:v>52.13</c:v>
                </c:pt>
                <c:pt idx="1">
                  <c:v>58.83</c:v>
                </c:pt>
                <c:pt idx="2">
                  <c:v>55.31</c:v>
                </c:pt>
                <c:pt idx="3">
                  <c:v>58.33</c:v>
                </c:pt>
                <c:pt idx="4">
                  <c:v>60.25</c:v>
                </c:pt>
                <c:pt idx="5">
                  <c:v>60.08</c:v>
                </c:pt>
                <c:pt idx="6">
                  <c:v>60</c:v>
                </c:pt>
                <c:pt idx="7">
                  <c:v>68.28</c:v>
                </c:pt>
                <c:pt idx="8">
                  <c:v>65.36</c:v>
                </c:pt>
                <c:pt idx="9">
                  <c:v>63.93</c:v>
                </c:pt>
                <c:pt idx="10">
                  <c:v>69.37</c:v>
                </c:pt>
                <c:pt idx="11">
                  <c:v>64.849999999999994</c:v>
                </c:pt>
                <c:pt idx="12">
                  <c:v>67.45</c:v>
                </c:pt>
                <c:pt idx="13">
                  <c:v>69.37</c:v>
                </c:pt>
                <c:pt idx="14">
                  <c:v>69.12</c:v>
                </c:pt>
                <c:pt idx="15">
                  <c:v>71.05</c:v>
                </c:pt>
                <c:pt idx="16">
                  <c:v>69.790000000000006</c:v>
                </c:pt>
                <c:pt idx="17">
                  <c:v>71.55</c:v>
                </c:pt>
                <c:pt idx="18">
                  <c:v>70.040000000000006</c:v>
                </c:pt>
                <c:pt idx="19">
                  <c:v>71.63</c:v>
                </c:pt>
                <c:pt idx="20">
                  <c:v>72.64</c:v>
                </c:pt>
                <c:pt idx="21">
                  <c:v>72.13</c:v>
                </c:pt>
                <c:pt idx="22">
                  <c:v>69.87</c:v>
                </c:pt>
                <c:pt idx="23">
                  <c:v>72.97</c:v>
                </c:pt>
                <c:pt idx="24">
                  <c:v>72.55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CE-4DA4-A636-420CE42AE44B}"/>
            </c:ext>
          </c:extLst>
        </c:ser>
        <c:ser>
          <c:idx val="1"/>
          <c:order val="1"/>
          <c:tx>
            <c:strRef>
              <c:f>GCNN!$E$2</c:f>
              <c:strCache>
                <c:ptCount val="1"/>
                <c:pt idx="0">
                  <c:v>Train Acc (%)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GCNN!$A$3:$A$27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GCNN!$E$3:$E$27</c:f>
              <c:numCache>
                <c:formatCode>General</c:formatCode>
                <c:ptCount val="25"/>
                <c:pt idx="0">
                  <c:v>46.81</c:v>
                </c:pt>
                <c:pt idx="1">
                  <c:v>58.89</c:v>
                </c:pt>
                <c:pt idx="2">
                  <c:v>61.95</c:v>
                </c:pt>
                <c:pt idx="3">
                  <c:v>62.69</c:v>
                </c:pt>
                <c:pt idx="4">
                  <c:v>65.540000000000006</c:v>
                </c:pt>
                <c:pt idx="5">
                  <c:v>66.34</c:v>
                </c:pt>
                <c:pt idx="6">
                  <c:v>65.650000000000006</c:v>
                </c:pt>
                <c:pt idx="7">
                  <c:v>70.540000000000006</c:v>
                </c:pt>
                <c:pt idx="8">
                  <c:v>71.150000000000006</c:v>
                </c:pt>
                <c:pt idx="9">
                  <c:v>71.930000000000007</c:v>
                </c:pt>
                <c:pt idx="10">
                  <c:v>72.34</c:v>
                </c:pt>
                <c:pt idx="11">
                  <c:v>72.45</c:v>
                </c:pt>
                <c:pt idx="12">
                  <c:v>70.72</c:v>
                </c:pt>
                <c:pt idx="13">
                  <c:v>72.760000000000005</c:v>
                </c:pt>
                <c:pt idx="14">
                  <c:v>73.8</c:v>
                </c:pt>
                <c:pt idx="15">
                  <c:v>73.86</c:v>
                </c:pt>
                <c:pt idx="16">
                  <c:v>75.08</c:v>
                </c:pt>
                <c:pt idx="17">
                  <c:v>75.36</c:v>
                </c:pt>
                <c:pt idx="18">
                  <c:v>75.2</c:v>
                </c:pt>
                <c:pt idx="19">
                  <c:v>75.55</c:v>
                </c:pt>
                <c:pt idx="20">
                  <c:v>75.959999999999994</c:v>
                </c:pt>
                <c:pt idx="21">
                  <c:v>75.92</c:v>
                </c:pt>
                <c:pt idx="22">
                  <c:v>74.05</c:v>
                </c:pt>
                <c:pt idx="23">
                  <c:v>76.099999999999994</c:v>
                </c:pt>
                <c:pt idx="24">
                  <c:v>75.760000000000005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5CE-4DA4-A636-420CE42AE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31211840"/>
        <c:axId val="1631218560"/>
      </c:lineChart>
      <c:catAx>
        <c:axId val="163121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218560"/>
        <c:crosses val="autoZero"/>
        <c:auto val="1"/>
        <c:lblAlgn val="ctr"/>
        <c:lblOffset val="100"/>
        <c:noMultiLvlLbl val="0"/>
      </c:catAx>
      <c:valAx>
        <c:axId val="1631218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21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Final Comparative Results Table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'Final Comparative Results Table'!$B$2</c:f>
              <c:strCache>
                <c:ptCount val="1"/>
                <c:pt idx="0">
                  <c:v>Final Test Acc 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'Final Comparative Results Table'!$A$3:$A$5</c:f>
              <c:strCache>
                <c:ptCount val="3"/>
                <c:pt idx="0">
                  <c:v>CRNN</c:v>
                </c:pt>
                <c:pt idx="1">
                  <c:v>ViT</c:v>
                </c:pt>
                <c:pt idx="2">
                  <c:v>GCNN</c:v>
                </c:pt>
              </c:strCache>
            </c:strRef>
          </c:cat>
          <c:val>
            <c:numRef>
              <c:f>'Final Comparative Results Table'!$B$3:$B$5</c:f>
              <c:numCache>
                <c:formatCode>0.00%</c:formatCode>
                <c:ptCount val="3"/>
                <c:pt idx="0">
                  <c:v>0.94489999999999996</c:v>
                </c:pt>
                <c:pt idx="1">
                  <c:v>0.83860000000000001</c:v>
                </c:pt>
                <c:pt idx="2">
                  <c:v>0.72050000000000003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87-46B0-BD55-76B8C7772DB9}"/>
            </c:ext>
          </c:extLst>
        </c:ser>
        <c:ser>
          <c:idx val="1"/>
          <c:order val="1"/>
          <c:tx>
            <c:strRef>
              <c:f>'Final Comparative Results Table'!$C$2</c:f>
              <c:strCache>
                <c:ptCount val="1"/>
                <c:pt idx="0">
                  <c:v>Best Val Acc (%)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'Final Comparative Results Table'!$A$3:$A$5</c:f>
              <c:strCache>
                <c:ptCount val="3"/>
                <c:pt idx="0">
                  <c:v>CRNN</c:v>
                </c:pt>
                <c:pt idx="1">
                  <c:v>ViT</c:v>
                </c:pt>
                <c:pt idx="2">
                  <c:v>GCNN</c:v>
                </c:pt>
              </c:strCache>
            </c:strRef>
          </c:cat>
          <c:val>
            <c:numRef>
              <c:f>'Final Comparative Results Table'!$C$3:$C$5</c:f>
              <c:numCache>
                <c:formatCode>0.00%</c:formatCode>
                <c:ptCount val="3"/>
                <c:pt idx="0">
                  <c:v>0.95899999999999996</c:v>
                </c:pt>
                <c:pt idx="1">
                  <c:v>0.8569</c:v>
                </c:pt>
                <c:pt idx="2">
                  <c:v>0.72970000000000002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87-46B0-BD55-76B8C7772DB9}"/>
            </c:ext>
          </c:extLst>
        </c:ser>
        <c:ser>
          <c:idx val="2"/>
          <c:order val="2"/>
          <c:tx>
            <c:strRef>
              <c:f>'Final Comparative Results Table'!$D$2</c:f>
              <c:strCache>
                <c:ptCount val="1"/>
                <c:pt idx="0">
                  <c:v>Best Val Loss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'Final Comparative Results Table'!$A$3:$A$5</c:f>
              <c:strCache>
                <c:ptCount val="3"/>
                <c:pt idx="0">
                  <c:v>CRNN</c:v>
                </c:pt>
                <c:pt idx="1">
                  <c:v>ViT</c:v>
                </c:pt>
                <c:pt idx="2">
                  <c:v>GCNN</c:v>
                </c:pt>
              </c:strCache>
            </c:strRef>
          </c:cat>
          <c:val>
            <c:numRef>
              <c:f>'Final Comparative Results Table'!$D$3:$D$5</c:f>
              <c:numCache>
                <c:formatCode>0.00%</c:formatCode>
                <c:ptCount val="3"/>
                <c:pt idx="0">
                  <c:v>0.16</c:v>
                </c:pt>
                <c:pt idx="1">
                  <c:v>0.46899999999999997</c:v>
                </c:pt>
                <c:pt idx="2">
                  <c:v>0.62860000000000005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87-46B0-BD55-76B8C7772D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83183936"/>
        <c:axId val="1383184416"/>
      </c:barChart>
      <c:catAx>
        <c:axId val="1383183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3184416"/>
        <c:crosses val="autoZero"/>
        <c:auto val="1"/>
        <c:lblAlgn val="ctr"/>
        <c:lblOffset val="100"/>
        <c:noMultiLvlLbl val="0"/>
      </c:catAx>
      <c:valAx>
        <c:axId val="1383184416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383183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638FCA-2E8C-45FB-A708-1AB460C6DB1E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D9F43D54-56DD-440A-91F9-C2567A8E4286}">
      <dgm:prSet/>
      <dgm:spPr/>
      <dgm:t>
        <a:bodyPr/>
        <a:lstStyle/>
        <a:p>
          <a:r>
            <a:rPr lang="en-US"/>
            <a:t>Context: Automated livestock identification is critical for disease management and farm productivity.</a:t>
          </a:r>
        </a:p>
      </dgm:t>
    </dgm:pt>
    <dgm:pt modelId="{FCADEA98-F22A-43C5-B5AA-D163D11255E5}" type="parTrans" cxnId="{E54139AB-E959-44E8-BF75-A89BDF6C7915}">
      <dgm:prSet/>
      <dgm:spPr/>
      <dgm:t>
        <a:bodyPr/>
        <a:lstStyle/>
        <a:p>
          <a:endParaRPr lang="en-US"/>
        </a:p>
      </dgm:t>
    </dgm:pt>
    <dgm:pt modelId="{94959EC4-4460-45E0-9BAC-A1596F559900}" type="sibTrans" cxnId="{E54139AB-E959-44E8-BF75-A89BDF6C7915}">
      <dgm:prSet/>
      <dgm:spPr/>
      <dgm:t>
        <a:bodyPr/>
        <a:lstStyle/>
        <a:p>
          <a:endParaRPr lang="en-US"/>
        </a:p>
      </dgm:t>
    </dgm:pt>
    <dgm:pt modelId="{379079C1-DE9A-44A5-8694-EA1A9F0DD73F}">
      <dgm:prSet/>
      <dgm:spPr/>
      <dgm:t>
        <a:bodyPr/>
        <a:lstStyle/>
        <a:p>
          <a:r>
            <a:rPr lang="en-US"/>
            <a:t>The Challenge: High variance in animal poses and significant class imbalance (Sheep vs. Pigs/Other).</a:t>
          </a:r>
        </a:p>
      </dgm:t>
    </dgm:pt>
    <dgm:pt modelId="{1189A878-DFFA-4F49-9168-F3FDC5DFB8E2}" type="parTrans" cxnId="{6176950A-9470-495F-951B-485C43E5641F}">
      <dgm:prSet/>
      <dgm:spPr/>
      <dgm:t>
        <a:bodyPr/>
        <a:lstStyle/>
        <a:p>
          <a:endParaRPr lang="en-US"/>
        </a:p>
      </dgm:t>
    </dgm:pt>
    <dgm:pt modelId="{81B721FE-BDD7-4BD5-8B26-E8355543E259}" type="sibTrans" cxnId="{6176950A-9470-495F-951B-485C43E5641F}">
      <dgm:prSet/>
      <dgm:spPr/>
      <dgm:t>
        <a:bodyPr/>
        <a:lstStyle/>
        <a:p>
          <a:endParaRPr lang="en-US"/>
        </a:p>
      </dgm:t>
    </dgm:pt>
    <dgm:pt modelId="{D1F9B2B8-6E63-44BB-A0EF-8B9F329C09F4}">
      <dgm:prSet/>
      <dgm:spPr/>
      <dgm:t>
        <a:bodyPr/>
        <a:lstStyle/>
        <a:p>
          <a:r>
            <a:rPr lang="en-US"/>
            <a:t>Objective: To determine which deep learning paradigm (Hybrid, Transformer, or Graph) best handles complex veterinary imagery.</a:t>
          </a:r>
        </a:p>
      </dgm:t>
    </dgm:pt>
    <dgm:pt modelId="{16B93F22-A479-42C5-923D-576F79123D00}" type="parTrans" cxnId="{59AC883A-7F07-46C6-B17A-D39F4A5B6DC9}">
      <dgm:prSet/>
      <dgm:spPr/>
      <dgm:t>
        <a:bodyPr/>
        <a:lstStyle/>
        <a:p>
          <a:endParaRPr lang="en-US"/>
        </a:p>
      </dgm:t>
    </dgm:pt>
    <dgm:pt modelId="{C962345B-0AD0-4AA6-8BCD-4BC29673CD4C}" type="sibTrans" cxnId="{59AC883A-7F07-46C6-B17A-D39F4A5B6DC9}">
      <dgm:prSet/>
      <dgm:spPr/>
      <dgm:t>
        <a:bodyPr/>
        <a:lstStyle/>
        <a:p>
          <a:endParaRPr lang="en-US"/>
        </a:p>
      </dgm:t>
    </dgm:pt>
    <dgm:pt modelId="{8258934A-E334-4F85-BEB4-3D73E80168AC}" type="pres">
      <dgm:prSet presAssocID="{3A638FCA-2E8C-45FB-A708-1AB460C6DB1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F0EFC08-9095-4CFE-822B-B28349E8D7D5}" type="pres">
      <dgm:prSet presAssocID="{D9F43D54-56DD-440A-91F9-C2567A8E4286}" presName="hierRoot1" presStyleCnt="0"/>
      <dgm:spPr/>
    </dgm:pt>
    <dgm:pt modelId="{14A1C740-5CEB-4850-92F9-66AD9FAA71EA}" type="pres">
      <dgm:prSet presAssocID="{D9F43D54-56DD-440A-91F9-C2567A8E4286}" presName="composite" presStyleCnt="0"/>
      <dgm:spPr/>
    </dgm:pt>
    <dgm:pt modelId="{406E5E79-0FB3-40C6-A03F-DCA3EDC1D031}" type="pres">
      <dgm:prSet presAssocID="{D9F43D54-56DD-440A-91F9-C2567A8E4286}" presName="background" presStyleLbl="node0" presStyleIdx="0" presStyleCnt="3"/>
      <dgm:spPr/>
    </dgm:pt>
    <dgm:pt modelId="{802CF423-945D-41C9-B1DD-EBCC2A29A504}" type="pres">
      <dgm:prSet presAssocID="{D9F43D54-56DD-440A-91F9-C2567A8E4286}" presName="text" presStyleLbl="fgAcc0" presStyleIdx="0" presStyleCnt="3">
        <dgm:presLayoutVars>
          <dgm:chPref val="3"/>
        </dgm:presLayoutVars>
      </dgm:prSet>
      <dgm:spPr/>
    </dgm:pt>
    <dgm:pt modelId="{C533A5F6-2F63-47A9-9FA9-F0FEC62C70F2}" type="pres">
      <dgm:prSet presAssocID="{D9F43D54-56DD-440A-91F9-C2567A8E4286}" presName="hierChild2" presStyleCnt="0"/>
      <dgm:spPr/>
    </dgm:pt>
    <dgm:pt modelId="{8310435C-A234-4A65-AF47-81117DD8B4F9}" type="pres">
      <dgm:prSet presAssocID="{379079C1-DE9A-44A5-8694-EA1A9F0DD73F}" presName="hierRoot1" presStyleCnt="0"/>
      <dgm:spPr/>
    </dgm:pt>
    <dgm:pt modelId="{171F2D57-A1E9-4993-88EB-258A08A89581}" type="pres">
      <dgm:prSet presAssocID="{379079C1-DE9A-44A5-8694-EA1A9F0DD73F}" presName="composite" presStyleCnt="0"/>
      <dgm:spPr/>
    </dgm:pt>
    <dgm:pt modelId="{7EBCE344-6005-443D-AB96-CE234435324B}" type="pres">
      <dgm:prSet presAssocID="{379079C1-DE9A-44A5-8694-EA1A9F0DD73F}" presName="background" presStyleLbl="node0" presStyleIdx="1" presStyleCnt="3"/>
      <dgm:spPr/>
    </dgm:pt>
    <dgm:pt modelId="{B7DD74CF-D9CC-4612-AB69-1339E04BF3DF}" type="pres">
      <dgm:prSet presAssocID="{379079C1-DE9A-44A5-8694-EA1A9F0DD73F}" presName="text" presStyleLbl="fgAcc0" presStyleIdx="1" presStyleCnt="3">
        <dgm:presLayoutVars>
          <dgm:chPref val="3"/>
        </dgm:presLayoutVars>
      </dgm:prSet>
      <dgm:spPr/>
    </dgm:pt>
    <dgm:pt modelId="{DDAF1F5C-0F91-4A69-B551-959C3412BF31}" type="pres">
      <dgm:prSet presAssocID="{379079C1-DE9A-44A5-8694-EA1A9F0DD73F}" presName="hierChild2" presStyleCnt="0"/>
      <dgm:spPr/>
    </dgm:pt>
    <dgm:pt modelId="{45E08B0C-5F6A-4F83-BF29-1AE940DD6541}" type="pres">
      <dgm:prSet presAssocID="{D1F9B2B8-6E63-44BB-A0EF-8B9F329C09F4}" presName="hierRoot1" presStyleCnt="0"/>
      <dgm:spPr/>
    </dgm:pt>
    <dgm:pt modelId="{F61871F2-2AF5-479B-B117-1021BEAA588C}" type="pres">
      <dgm:prSet presAssocID="{D1F9B2B8-6E63-44BB-A0EF-8B9F329C09F4}" presName="composite" presStyleCnt="0"/>
      <dgm:spPr/>
    </dgm:pt>
    <dgm:pt modelId="{1DEC74F6-CF6D-4139-854C-34FB8CEA7DF4}" type="pres">
      <dgm:prSet presAssocID="{D1F9B2B8-6E63-44BB-A0EF-8B9F329C09F4}" presName="background" presStyleLbl="node0" presStyleIdx="2" presStyleCnt="3"/>
      <dgm:spPr/>
    </dgm:pt>
    <dgm:pt modelId="{59C76C74-B9B8-4FEF-9561-CBDF373FDFC4}" type="pres">
      <dgm:prSet presAssocID="{D1F9B2B8-6E63-44BB-A0EF-8B9F329C09F4}" presName="text" presStyleLbl="fgAcc0" presStyleIdx="2" presStyleCnt="3">
        <dgm:presLayoutVars>
          <dgm:chPref val="3"/>
        </dgm:presLayoutVars>
      </dgm:prSet>
      <dgm:spPr/>
    </dgm:pt>
    <dgm:pt modelId="{0EC6B748-7BCA-4D64-BA50-6770166DDE44}" type="pres">
      <dgm:prSet presAssocID="{D1F9B2B8-6E63-44BB-A0EF-8B9F329C09F4}" presName="hierChild2" presStyleCnt="0"/>
      <dgm:spPr/>
    </dgm:pt>
  </dgm:ptLst>
  <dgm:cxnLst>
    <dgm:cxn modelId="{6176950A-9470-495F-951B-485C43E5641F}" srcId="{3A638FCA-2E8C-45FB-A708-1AB460C6DB1E}" destId="{379079C1-DE9A-44A5-8694-EA1A9F0DD73F}" srcOrd="1" destOrd="0" parTransId="{1189A878-DFFA-4F49-9168-F3FDC5DFB8E2}" sibTransId="{81B721FE-BDD7-4BD5-8B26-E8355543E259}"/>
    <dgm:cxn modelId="{AD2D3416-37E6-435E-94F7-04304FCB77C6}" type="presOf" srcId="{D1F9B2B8-6E63-44BB-A0EF-8B9F329C09F4}" destId="{59C76C74-B9B8-4FEF-9561-CBDF373FDFC4}" srcOrd="0" destOrd="0" presId="urn:microsoft.com/office/officeart/2005/8/layout/hierarchy1"/>
    <dgm:cxn modelId="{59AC883A-7F07-46C6-B17A-D39F4A5B6DC9}" srcId="{3A638FCA-2E8C-45FB-A708-1AB460C6DB1E}" destId="{D1F9B2B8-6E63-44BB-A0EF-8B9F329C09F4}" srcOrd="2" destOrd="0" parTransId="{16B93F22-A479-42C5-923D-576F79123D00}" sibTransId="{C962345B-0AD0-4AA6-8BCD-4BC29673CD4C}"/>
    <dgm:cxn modelId="{8D1DCE7D-36DA-4777-AAE6-40225CD5BBE4}" type="presOf" srcId="{3A638FCA-2E8C-45FB-A708-1AB460C6DB1E}" destId="{8258934A-E334-4F85-BEB4-3D73E80168AC}" srcOrd="0" destOrd="0" presId="urn:microsoft.com/office/officeart/2005/8/layout/hierarchy1"/>
    <dgm:cxn modelId="{18138192-5385-4EFC-8C3C-807AF0AF1EE6}" type="presOf" srcId="{D9F43D54-56DD-440A-91F9-C2567A8E4286}" destId="{802CF423-945D-41C9-B1DD-EBCC2A29A504}" srcOrd="0" destOrd="0" presId="urn:microsoft.com/office/officeart/2005/8/layout/hierarchy1"/>
    <dgm:cxn modelId="{E54139AB-E959-44E8-BF75-A89BDF6C7915}" srcId="{3A638FCA-2E8C-45FB-A708-1AB460C6DB1E}" destId="{D9F43D54-56DD-440A-91F9-C2567A8E4286}" srcOrd="0" destOrd="0" parTransId="{FCADEA98-F22A-43C5-B5AA-D163D11255E5}" sibTransId="{94959EC4-4460-45E0-9BAC-A1596F559900}"/>
    <dgm:cxn modelId="{D8114DF1-2CFD-455E-A167-B1211B707B93}" type="presOf" srcId="{379079C1-DE9A-44A5-8694-EA1A9F0DD73F}" destId="{B7DD74CF-D9CC-4612-AB69-1339E04BF3DF}" srcOrd="0" destOrd="0" presId="urn:microsoft.com/office/officeart/2005/8/layout/hierarchy1"/>
    <dgm:cxn modelId="{136FD4B4-9F02-428F-BC6B-3CED4895735C}" type="presParOf" srcId="{8258934A-E334-4F85-BEB4-3D73E80168AC}" destId="{AF0EFC08-9095-4CFE-822B-B28349E8D7D5}" srcOrd="0" destOrd="0" presId="urn:microsoft.com/office/officeart/2005/8/layout/hierarchy1"/>
    <dgm:cxn modelId="{598D94EE-FC83-4F27-A6CD-6C2510545D2B}" type="presParOf" srcId="{AF0EFC08-9095-4CFE-822B-B28349E8D7D5}" destId="{14A1C740-5CEB-4850-92F9-66AD9FAA71EA}" srcOrd="0" destOrd="0" presId="urn:microsoft.com/office/officeart/2005/8/layout/hierarchy1"/>
    <dgm:cxn modelId="{C100E9FC-50C6-4940-9B3C-255D14538CD9}" type="presParOf" srcId="{14A1C740-5CEB-4850-92F9-66AD9FAA71EA}" destId="{406E5E79-0FB3-40C6-A03F-DCA3EDC1D031}" srcOrd="0" destOrd="0" presId="urn:microsoft.com/office/officeart/2005/8/layout/hierarchy1"/>
    <dgm:cxn modelId="{343D7E40-F9DF-4DB5-859F-97AB2F711865}" type="presParOf" srcId="{14A1C740-5CEB-4850-92F9-66AD9FAA71EA}" destId="{802CF423-945D-41C9-B1DD-EBCC2A29A504}" srcOrd="1" destOrd="0" presId="urn:microsoft.com/office/officeart/2005/8/layout/hierarchy1"/>
    <dgm:cxn modelId="{82696919-1BB1-44FE-AEC7-B5C93DB1C72B}" type="presParOf" srcId="{AF0EFC08-9095-4CFE-822B-B28349E8D7D5}" destId="{C533A5F6-2F63-47A9-9FA9-F0FEC62C70F2}" srcOrd="1" destOrd="0" presId="urn:microsoft.com/office/officeart/2005/8/layout/hierarchy1"/>
    <dgm:cxn modelId="{3E9A6287-2111-4C77-8116-3C5F3C51CCA0}" type="presParOf" srcId="{8258934A-E334-4F85-BEB4-3D73E80168AC}" destId="{8310435C-A234-4A65-AF47-81117DD8B4F9}" srcOrd="1" destOrd="0" presId="urn:microsoft.com/office/officeart/2005/8/layout/hierarchy1"/>
    <dgm:cxn modelId="{195C0142-42C5-472A-990C-EF9B8060DE9D}" type="presParOf" srcId="{8310435C-A234-4A65-AF47-81117DD8B4F9}" destId="{171F2D57-A1E9-4993-88EB-258A08A89581}" srcOrd="0" destOrd="0" presId="urn:microsoft.com/office/officeart/2005/8/layout/hierarchy1"/>
    <dgm:cxn modelId="{94D2CD0D-15CA-4CE5-9C05-09B8766C33E7}" type="presParOf" srcId="{171F2D57-A1E9-4993-88EB-258A08A89581}" destId="{7EBCE344-6005-443D-AB96-CE234435324B}" srcOrd="0" destOrd="0" presId="urn:microsoft.com/office/officeart/2005/8/layout/hierarchy1"/>
    <dgm:cxn modelId="{89D247A5-CA53-46BF-9DD0-92BF7696F037}" type="presParOf" srcId="{171F2D57-A1E9-4993-88EB-258A08A89581}" destId="{B7DD74CF-D9CC-4612-AB69-1339E04BF3DF}" srcOrd="1" destOrd="0" presId="urn:microsoft.com/office/officeart/2005/8/layout/hierarchy1"/>
    <dgm:cxn modelId="{872632AB-1109-4C2F-85CB-64429BAAF20F}" type="presParOf" srcId="{8310435C-A234-4A65-AF47-81117DD8B4F9}" destId="{DDAF1F5C-0F91-4A69-B551-959C3412BF31}" srcOrd="1" destOrd="0" presId="urn:microsoft.com/office/officeart/2005/8/layout/hierarchy1"/>
    <dgm:cxn modelId="{5847C6B4-12E1-479A-A285-39579C34A966}" type="presParOf" srcId="{8258934A-E334-4F85-BEB4-3D73E80168AC}" destId="{45E08B0C-5F6A-4F83-BF29-1AE940DD6541}" srcOrd="2" destOrd="0" presId="urn:microsoft.com/office/officeart/2005/8/layout/hierarchy1"/>
    <dgm:cxn modelId="{7B067730-C8F7-4657-B889-23B52AC8A7A5}" type="presParOf" srcId="{45E08B0C-5F6A-4F83-BF29-1AE940DD6541}" destId="{F61871F2-2AF5-479B-B117-1021BEAA588C}" srcOrd="0" destOrd="0" presId="urn:microsoft.com/office/officeart/2005/8/layout/hierarchy1"/>
    <dgm:cxn modelId="{876AF870-0C3B-414F-BF97-CE85782E59E8}" type="presParOf" srcId="{F61871F2-2AF5-479B-B117-1021BEAA588C}" destId="{1DEC74F6-CF6D-4139-854C-34FB8CEA7DF4}" srcOrd="0" destOrd="0" presId="urn:microsoft.com/office/officeart/2005/8/layout/hierarchy1"/>
    <dgm:cxn modelId="{AED54CD0-405F-4905-95D4-4371C57CCDF7}" type="presParOf" srcId="{F61871F2-2AF5-479B-B117-1021BEAA588C}" destId="{59C76C74-B9B8-4FEF-9561-CBDF373FDFC4}" srcOrd="1" destOrd="0" presId="urn:microsoft.com/office/officeart/2005/8/layout/hierarchy1"/>
    <dgm:cxn modelId="{AA8D3E7E-3FD3-4F71-B01E-F5B0C0073422}" type="presParOf" srcId="{45E08B0C-5F6A-4F83-BF29-1AE940DD6541}" destId="{0EC6B748-7BCA-4D64-BA50-6770166DDE4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E5E79-0FB3-40C6-A03F-DCA3EDC1D031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2CF423-945D-41C9-B1DD-EBCC2A29A504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Context: Automated livestock identification is critical for disease management and farm productivity.</a:t>
          </a:r>
        </a:p>
      </dsp:txBody>
      <dsp:txXfrm>
        <a:off x="378614" y="886531"/>
        <a:ext cx="2810360" cy="1744948"/>
      </dsp:txXfrm>
    </dsp:sp>
    <dsp:sp modelId="{7EBCE344-6005-443D-AB96-CE234435324B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DD74CF-D9CC-4612-AB69-1339E04BF3DF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Challenge: High variance in animal poses and significant class imbalance (Sheep vs. Pigs/Other).</a:t>
          </a:r>
        </a:p>
      </dsp:txBody>
      <dsp:txXfrm>
        <a:off x="3946203" y="886531"/>
        <a:ext cx="2810360" cy="1744948"/>
      </dsp:txXfrm>
    </dsp:sp>
    <dsp:sp modelId="{1DEC74F6-CF6D-4139-854C-34FB8CEA7DF4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76C74-B9B8-4FEF-9561-CBDF373FDFC4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Objective: To determine which deep learning paradigm (Hybrid, Transformer, or Graph) best handles complex veterinary imagery.</a:t>
          </a:r>
        </a:p>
      </dsp:txBody>
      <dsp:txXfrm>
        <a:off x="7513791" y="886531"/>
        <a:ext cx="2810360" cy="1744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4B93F-13EE-7809-FB6F-BCB639BAF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6B8C0-247C-0E3F-DD2B-4E6C9ABD9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28641-1342-C367-7A6F-6B887ED2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7D56-D7B5-4647-B836-6E69664CF6F9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18B47-4649-A32B-4B87-FA136F7D5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2BB33-B22F-E34C-7A1B-9B33DD0B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DB4ED-D983-4BF4-8D8A-CDE8FCA2B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10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3F48-24F7-90BF-3D74-5AACB2D9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56316D-B060-5CFF-93BF-077063C0F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E631D-E239-198B-D5BE-CC9C0F7B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7D56-D7B5-4647-B836-6E69664CF6F9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99BFC-4CA4-FCD4-3FD6-C534EA51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41E1C-A0D0-200E-33B8-49995D10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DB4ED-D983-4BF4-8D8A-CDE8FCA2B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9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B3D045-26A0-8F53-18E8-5A33F1406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67F52-07F0-E778-35DC-9F9B183CD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FDCDD-769D-8BDD-08C1-3D2CDC9AA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7D56-D7B5-4647-B836-6E69664CF6F9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B5E71-78EE-DC9E-61A8-5B6BBA324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94270-87B6-4AB9-A370-BEB19F259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DB4ED-D983-4BF4-8D8A-CDE8FCA2B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1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9615-1D05-3EA6-DFC9-3DC80E90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27A6C-86F4-F722-E342-847BE236F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2516C-4CCA-FDF3-9C34-4930B10A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7D56-D7B5-4647-B836-6E69664CF6F9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B2A44-C083-DC87-D8B1-68E89206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42ED3-9492-719B-82BE-80B66F47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DB4ED-D983-4BF4-8D8A-CDE8FCA2B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1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3C4C6-1B68-8422-47C8-678164F8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8EDA5-83D6-0DF7-315E-047109949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935F2-D7E0-3291-8CAF-5565D41B1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7D56-D7B5-4647-B836-6E69664CF6F9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20595-3F52-9FEA-F37C-8988B2E2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7DB58-04FA-5A60-1959-958CD8DD9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DB4ED-D983-4BF4-8D8A-CDE8FCA2B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98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199F7-C9C6-862F-C448-29B81D320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F1271-A746-085F-C6E5-55D54CD19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5826F-A5E6-1D55-5180-3336233FA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54174-928F-409B-A309-598701057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7D56-D7B5-4647-B836-6E69664CF6F9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8B3DE-DECD-7100-0B6E-19666729C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D0940-C2B8-03B7-6C57-086567C5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DB4ED-D983-4BF4-8D8A-CDE8FCA2B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06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F89B-FD11-9834-5362-8AC5EE71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0CCFA-5C8B-3488-236F-325A946EA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05634-34A8-D6F3-4E8F-12A6679A7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FB3556-19F9-2E9F-39EF-9E29BC395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296E7D-F7B6-ECE3-D49F-8D78F834E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A1D682-BF65-729E-2D4A-FF690A6DD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7D56-D7B5-4647-B836-6E69664CF6F9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341085-9E83-7C19-1921-7AA0CA1A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40457-81A7-9B50-87CA-F1875258E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DB4ED-D983-4BF4-8D8A-CDE8FCA2B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8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6C1E-F5D6-B37C-0DF9-53D12ED8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B92C34-270C-AA90-50B6-B3BB611DA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7D56-D7B5-4647-B836-6E69664CF6F9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4672FE-7454-EFF7-4CA5-AEC49F4E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86210-7FAE-F1BC-0214-CC64B222F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DB4ED-D983-4BF4-8D8A-CDE8FCA2B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4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205FD-BF9E-A085-C273-686B4CC1B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7D56-D7B5-4647-B836-6E69664CF6F9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CFE042-41CF-BE75-178B-03B7F6E48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6BA56-D83F-0B15-4C85-52C00FBA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DB4ED-D983-4BF4-8D8A-CDE8FCA2B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1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D836-47A3-3BB1-1C10-0B6F4C1B3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C3775-973B-C6FB-88C7-B081A4573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2BA83-26E7-3DEA-59DC-DC2FDC18A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B2BD5-2B55-2ECB-F5D4-CFBC3C1C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7D56-D7B5-4647-B836-6E69664CF6F9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66B5E-B548-66AF-A9F9-4A15D73D3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02326-B22C-485F-8F80-9CE20927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DB4ED-D983-4BF4-8D8A-CDE8FCA2B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4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64506-FE0D-F504-A107-06109177A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140066-52EF-64C2-6E67-127B6DB0A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7B41-F74F-98A5-8EF1-AAE8D699C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9221-B621-4F82-8B48-AFA8B565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7D56-D7B5-4647-B836-6E69664CF6F9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B31B9-7CD7-0B37-F1EA-DECDE2FFE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B887E-72FD-6EA3-B166-1A1DD268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DB4ED-D983-4BF4-8D8A-CDE8FCA2B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8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195AC9-84FC-41E4-72F4-D546010A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79FAE-BA12-79E3-177C-4943EC0A0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53793-9888-C4A9-5AA4-56DC8B9DB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E27D56-D7B5-4647-B836-6E69664CF6F9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00366-F6FA-5195-55A6-95C9224017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BD6F3-9AE7-0F80-2D64-BEB349710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1DB4ED-D983-4BF4-8D8A-CDE8FCA2B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3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ode/hamzabinbutt/eda-vet" TargetMode="External"/><Relationship Id="rId3" Type="http://schemas.openxmlformats.org/officeDocument/2006/relationships/hyperlink" Target="https://github.com/Hamzabinabdulmajeed/A-Comparative-Analysis-of-Custom-Neural-Architectures-for-Multiclass-Livestock-Classification" TargetMode="External"/><Relationship Id="rId7" Type="http://schemas.openxmlformats.org/officeDocument/2006/relationships/hyperlink" Target="https://www.kaggle.com/code/hamzabinbutt/gcnn-cat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code/hamzabinbutt/vit-cat" TargetMode="External"/><Relationship Id="rId5" Type="http://schemas.openxmlformats.org/officeDocument/2006/relationships/hyperlink" Target="https://www.kaggle.com/code/hamzabinbutt/crnn-cat" TargetMode="External"/><Relationship Id="rId4" Type="http://schemas.openxmlformats.org/officeDocument/2006/relationships/hyperlink" Target="https://huggingface.co/spaces/hamzabinabdulmajeed/Cattle-Disease-Classifi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heep going through pipes">
            <a:extLst>
              <a:ext uri="{FF2B5EF4-FFF2-40B4-BE49-F238E27FC236}">
                <a16:creationId xmlns:a16="http://schemas.microsoft.com/office/drawing/2014/main" id="{83DF63DD-6990-A1F5-359D-D59CCC94B6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44" r="13534" b="1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9CC8B-91DC-9988-E0F3-7847D71F3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317" y="405685"/>
            <a:ext cx="5464968" cy="1559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/>
              <a:t>A Comparative Analysis of Custom Neural Architectures for Multi-class Livestock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F5FB5-C4B6-3ECB-BC8F-11471524E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Evaluating CRNN, ViT, and GCNN on High-Variance Cattle Data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Name: Hamza Bin Abdul Majeed (Reg: SU92-MSAIW-S25-013)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Instructor: Sir Talha Nadeem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57132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B5843D2B-F694-1083-7448-9D8C676E57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357" r="43268" b="-446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EFF40-9163-B18A-854B-F2B8C25F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Project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B8487-D115-250C-8A44-E054D2ECA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GitHub Repository:</a:t>
            </a: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A Comparative Analysis of Custom Neural Architectures</a:t>
            </a:r>
            <a:endParaRPr lang="en-US" sz="2000" dirty="0"/>
          </a:p>
          <a:p>
            <a:r>
              <a:rPr lang="en-US" sz="2000" b="1" dirty="0"/>
              <a:t>Live App (Hugging Face):</a:t>
            </a:r>
            <a:r>
              <a:rPr lang="en-US" sz="2000" dirty="0"/>
              <a:t> </a:t>
            </a:r>
            <a:r>
              <a:rPr lang="en-US" sz="2000" dirty="0">
                <a:hlinkClick r:id="rId4"/>
              </a:rPr>
              <a:t>Cattle Disease Classifier Space</a:t>
            </a:r>
            <a:endParaRPr lang="en-US" sz="2000" dirty="0"/>
          </a:p>
          <a:p>
            <a:r>
              <a:rPr lang="en-US" sz="2000" b="1" dirty="0"/>
              <a:t>Core Implementation (Kaggle):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CRNN (Best Model)</a:t>
            </a:r>
            <a:endParaRPr lang="en-US" sz="2000" dirty="0"/>
          </a:p>
          <a:p>
            <a:pPr lvl="1"/>
            <a:r>
              <a:rPr lang="en-US" sz="2000" dirty="0" err="1">
                <a:hlinkClick r:id="rId6"/>
              </a:rPr>
              <a:t>ViT</a:t>
            </a:r>
            <a:r>
              <a:rPr lang="en-US" sz="2000" dirty="0">
                <a:hlinkClick r:id="rId6"/>
              </a:rPr>
              <a:t> Implementation</a:t>
            </a:r>
            <a:endParaRPr lang="en-US" sz="2000" dirty="0"/>
          </a:p>
          <a:p>
            <a:pPr lvl="1"/>
            <a:r>
              <a:rPr lang="en-US" sz="2000" dirty="0">
                <a:hlinkClick r:id="rId7"/>
              </a:rPr>
              <a:t>GCNN Implementation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EDA &amp; Dataset Analysis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573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C2E3E-9B48-C957-3F15-46DE58A6D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Introduction &amp; Problem Statement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4163F1-9AA9-4774-808E-0B23B9D0C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3091012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0168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97DA3-E3DB-D3CC-CB8A-60B83F21E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Exploratory Data Analysis (EDA)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1C429-6086-6853-8F7B-B9076F026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Dataset Size: 22,342 instances across 6,570 images.</a:t>
            </a:r>
          </a:p>
          <a:p>
            <a:r>
              <a:rPr lang="en-US" sz="2000" dirty="0"/>
              <a:t>Class Distribution:</a:t>
            </a:r>
          </a:p>
          <a:p>
            <a:r>
              <a:rPr lang="en-US" sz="2000" dirty="0"/>
              <a:t>Sheep: 12,388 (Majority)</a:t>
            </a:r>
          </a:p>
          <a:p>
            <a:r>
              <a:rPr lang="en-US" sz="2000" dirty="0"/>
              <a:t>Cow/Horse: ~5,000 each</a:t>
            </a:r>
          </a:p>
          <a:p>
            <a:r>
              <a:rPr lang="en-US" sz="2000" dirty="0"/>
              <a:t>Pig/Other: Minority classes requiring robust feature extraction.</a:t>
            </a:r>
          </a:p>
          <a:p>
            <a:r>
              <a:rPr lang="en-US" sz="2000" dirty="0"/>
              <a:t>Processing: 1-channel Grayscale conversion and 224 \times 224 normalization for consistency.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8DB185-B040-71B6-CA3F-206EBB842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140411"/>
              </p:ext>
            </p:extLst>
          </p:nvPr>
        </p:nvGraphicFramePr>
        <p:xfrm>
          <a:off x="5911532" y="2800643"/>
          <a:ext cx="5150278" cy="3248858"/>
        </p:xfrm>
        <a:graphic>
          <a:graphicData uri="http://schemas.openxmlformats.org/drawingml/2006/table">
            <a:tbl>
              <a:tblPr firstRow="1" bandRow="1"/>
              <a:tblGrid>
                <a:gridCol w="1076898">
                  <a:extLst>
                    <a:ext uri="{9D8B030D-6E8A-4147-A177-3AD203B41FA5}">
                      <a16:colId xmlns:a16="http://schemas.microsoft.com/office/drawing/2014/main" val="2641115350"/>
                    </a:ext>
                  </a:extLst>
                </a:gridCol>
                <a:gridCol w="2184582">
                  <a:extLst>
                    <a:ext uri="{9D8B030D-6E8A-4147-A177-3AD203B41FA5}">
                      <a16:colId xmlns:a16="http://schemas.microsoft.com/office/drawing/2014/main" val="124052994"/>
                    </a:ext>
                  </a:extLst>
                </a:gridCol>
                <a:gridCol w="1888798">
                  <a:extLst>
                    <a:ext uri="{9D8B030D-6E8A-4147-A177-3AD203B41FA5}">
                      <a16:colId xmlns:a16="http://schemas.microsoft.com/office/drawing/2014/main" val="335285363"/>
                    </a:ext>
                  </a:extLst>
                </a:gridCol>
              </a:tblGrid>
              <a:tr h="524626"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 Dataset Instance Distribution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3849" marR="173849" marT="86925" marB="869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56603"/>
                  </a:ext>
                </a:extLst>
              </a:tr>
              <a:tr h="3652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ID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88" marR="14488" marT="144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Animal Class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88" marR="14488" marT="144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Instances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88" marR="14488" marT="144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901932"/>
                  </a:ext>
                </a:extLst>
              </a:tr>
              <a:tr h="3652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88" marR="14488" marT="144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Cow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88" marR="14488" marT="144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4,146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88" marR="14488" marT="144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847906"/>
                  </a:ext>
                </a:extLst>
              </a:tr>
              <a:tr h="3652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88" marR="14488" marT="144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Pig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88" marR="14488" marT="144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88" marR="14488" marT="144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22727"/>
                  </a:ext>
                </a:extLst>
              </a:tr>
              <a:tr h="3652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88" marR="14488" marT="144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Sheep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88" marR="14488" marT="144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12,388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88" marR="14488" marT="144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39998"/>
                  </a:ext>
                </a:extLst>
              </a:tr>
              <a:tr h="3652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88" marR="14488" marT="144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Horse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88" marR="14488" marT="144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5,239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88" marR="14488" marT="144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674806"/>
                  </a:ext>
                </a:extLst>
              </a:tr>
              <a:tr h="3652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88" marR="14488" marT="144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Class_4 (Minority)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88" marR="14488" marT="144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88" marR="14488" marT="144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537963"/>
                  </a:ext>
                </a:extLst>
              </a:tr>
              <a:tr h="3652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88" marR="14488" marT="144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88" marR="14488" marT="144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22,342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88" marR="14488" marT="144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19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305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5CDF-B7C3-89F0-4A29-935F7A6D3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 1 – Veterinary CRNN (SOTA)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D2450-0FFF-0A99-B639-9B4B123AC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3-layer CNN backbone for edge and texture detection.</a:t>
            </a:r>
          </a:p>
          <a:p>
            <a:r>
              <a:rPr lang="en-US" dirty="0"/>
              <a:t>Bidirectional LSTM (512 hidden units).</a:t>
            </a:r>
          </a:p>
          <a:p>
            <a:r>
              <a:rPr lang="en-US" dirty="0"/>
              <a:t>Treats the features as a sequence (28 by 28 patches), allowing the model to capture global context that standard CNNs miss.</a:t>
            </a:r>
          </a:p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2E04B2A-114B-9B11-DC8E-1F31977D5E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344772"/>
              </p:ext>
            </p:extLst>
          </p:nvPr>
        </p:nvGraphicFramePr>
        <p:xfrm>
          <a:off x="1024759" y="386517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C4CED6A-0639-C877-FFBF-823D65F7B2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7921876"/>
              </p:ext>
            </p:extLst>
          </p:nvPr>
        </p:nvGraphicFramePr>
        <p:xfrm>
          <a:off x="6189279" y="386517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36836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F84F4-4169-DE69-995F-FBFF6A49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Architecture 2 – Vision Transformer (</a:t>
            </a:r>
            <a:r>
              <a:rPr lang="fr-FR" dirty="0" err="1"/>
              <a:t>ViT</a:t>
            </a:r>
            <a:r>
              <a:rPr lang="fr-FR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8CEF-AC36-A4BF-38CB-66421107F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Patch embedding + Multi-head Self-Attention.</a:t>
            </a:r>
          </a:p>
          <a:p>
            <a:r>
              <a:rPr lang="en-US" dirty="0"/>
              <a:t>Relies on global dependencies rather than local convolutional filters.</a:t>
            </a:r>
          </a:p>
          <a:p>
            <a:r>
              <a:rPr lang="en-US" dirty="0"/>
              <a:t>Suffered from "data hunger" on minority classes, leading to an accuracy of 83.86%.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C5BCCFD-9BBD-E914-22DD-2D9166DE6B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0804238"/>
              </p:ext>
            </p:extLst>
          </p:nvPr>
        </p:nvGraphicFramePr>
        <p:xfrm>
          <a:off x="995680" y="4114800"/>
          <a:ext cx="485648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30F84E3-89C6-FFDF-51BD-2888D9CD49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567765"/>
              </p:ext>
            </p:extLst>
          </p:nvPr>
        </p:nvGraphicFramePr>
        <p:xfrm>
          <a:off x="6096000" y="4114800"/>
          <a:ext cx="485648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04365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20D93-DF2E-A98B-EB3D-461CAA6E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 3 – Graph CNN (GCNN)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A2FAF-8626-1FB7-3C11-5206EEF5C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Treats patches as nodes in a spatial graph.</a:t>
            </a:r>
          </a:p>
          <a:p>
            <a:r>
              <a:rPr lang="en-US" dirty="0"/>
              <a:t>To model non-Euclidean spatial relationships.</a:t>
            </a:r>
          </a:p>
          <a:p>
            <a:r>
              <a:rPr lang="en-US" dirty="0"/>
              <a:t>Fastest inference time but lowest accuracy (72.05%) due to difficulty in capturing fine-grained pathological textures.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A4A058-B484-8529-9EBD-EB47619465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4528619"/>
              </p:ext>
            </p:extLst>
          </p:nvPr>
        </p:nvGraphicFramePr>
        <p:xfrm>
          <a:off x="1209040" y="4001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AF1C11D-A63F-CBB6-E53D-E1E6B14148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5551620"/>
              </p:ext>
            </p:extLst>
          </p:nvPr>
        </p:nvGraphicFramePr>
        <p:xfrm>
          <a:off x="6096000" y="4001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7101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383F8-81BE-1871-40D1-C7384AAF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Final Comparative Results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02B6AFB9-5142-DBF0-57DA-25D3A1BA3EAE}"/>
              </a:ext>
            </a:extLst>
          </p:cNvPr>
          <p:cNvGraphicFramePr>
            <a:graphicFrameLocks/>
          </p:cNvGraphicFramePr>
          <p:nvPr/>
        </p:nvGraphicFramePr>
        <p:xfrm>
          <a:off x="5911532" y="3072249"/>
          <a:ext cx="5150278" cy="2538256"/>
        </p:xfrm>
        <a:graphic>
          <a:graphicData uri="http://schemas.openxmlformats.org/drawingml/2006/table">
            <a:tbl>
              <a:tblPr/>
              <a:tblGrid>
                <a:gridCol w="1181586">
                  <a:extLst>
                    <a:ext uri="{9D8B030D-6E8A-4147-A177-3AD203B41FA5}">
                      <a16:colId xmlns:a16="http://schemas.microsoft.com/office/drawing/2014/main" val="3531328308"/>
                    </a:ext>
                  </a:extLst>
                </a:gridCol>
                <a:gridCol w="934960">
                  <a:extLst>
                    <a:ext uri="{9D8B030D-6E8A-4147-A177-3AD203B41FA5}">
                      <a16:colId xmlns:a16="http://schemas.microsoft.com/office/drawing/2014/main" val="250628019"/>
                    </a:ext>
                  </a:extLst>
                </a:gridCol>
                <a:gridCol w="819423">
                  <a:extLst>
                    <a:ext uri="{9D8B030D-6E8A-4147-A177-3AD203B41FA5}">
                      <a16:colId xmlns:a16="http://schemas.microsoft.com/office/drawing/2014/main" val="2215068800"/>
                    </a:ext>
                  </a:extLst>
                </a:gridCol>
                <a:gridCol w="819423">
                  <a:extLst>
                    <a:ext uri="{9D8B030D-6E8A-4147-A177-3AD203B41FA5}">
                      <a16:colId xmlns:a16="http://schemas.microsoft.com/office/drawing/2014/main" val="3946196052"/>
                    </a:ext>
                  </a:extLst>
                </a:gridCol>
                <a:gridCol w="1394886">
                  <a:extLst>
                    <a:ext uri="{9D8B030D-6E8A-4147-A177-3AD203B41FA5}">
                      <a16:colId xmlns:a16="http://schemas.microsoft.com/office/drawing/2014/main" val="1371969505"/>
                    </a:ext>
                  </a:extLst>
                </a:gridCol>
              </a:tblGrid>
              <a:tr h="413800">
                <a:tc gridSpan="5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Comparative Results Table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7979" marR="127979" marT="63990" marB="639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084630"/>
                  </a:ext>
                </a:extLst>
              </a:tr>
              <a:tr h="53111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Architecture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665" marR="10665" marT="10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Test Acc (%)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665" marR="10665" marT="10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Best Val Acc (%)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665" marR="10665" marT="10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Best Val Loss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665" marR="10665" marT="10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 Structural Feature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665" marR="10665" marT="10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674365"/>
                  </a:ext>
                </a:extLst>
              </a:tr>
              <a:tr h="53111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CRNN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665" marR="10665" marT="10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94.49%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665" marR="10665" marT="10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95.90%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665" marR="10665" marT="10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16.00%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665" marR="10665" marT="10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 Features + RNN Sequence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665" marR="10665" marT="10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546310"/>
                  </a:ext>
                </a:extLst>
              </a:tr>
              <a:tr h="53111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ViT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665" marR="10665" marT="10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83.86%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665" marR="10665" marT="10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85.69%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665" marR="10665" marT="10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46.90%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665" marR="10665" marT="10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Self-Attention Mechanism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665" marR="10665" marT="10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218040"/>
                  </a:ext>
                </a:extLst>
              </a:tr>
              <a:tr h="53111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GCNN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665" marR="10665" marT="10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72.05%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665" marR="10665" marT="10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72.97%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665" marR="10665" marT="10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62.86%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665" marR="10665" marT="10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Spatial Graph Connectivity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665" marR="10665" marT="106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401244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AE7BFC3-CC7A-AD37-E9B0-BCE2B091F9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6911995"/>
              </p:ext>
            </p:extLst>
          </p:nvPr>
        </p:nvGraphicFramePr>
        <p:xfrm>
          <a:off x="1" y="2203078"/>
          <a:ext cx="5911532" cy="4267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4951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713A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0729A-BD1B-E964-9A4A-E309E65B4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1C42307B-FA1B-CD55-2888-71ACEB1A04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7933" y="1362993"/>
            <a:ext cx="7347537" cy="41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7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ack sheep among white sheep">
            <a:extLst>
              <a:ext uri="{FF2B5EF4-FFF2-40B4-BE49-F238E27FC236}">
                <a16:creationId xmlns:a16="http://schemas.microsoft.com/office/drawing/2014/main" id="{9B759417-1737-67F4-49E1-C66EA01E65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98" r="21743" b="-2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A39A91-EB3C-7429-2B84-E7550BD36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Conclusion &amp; 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0BFC7-160D-DBEC-7B54-C4C950002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1400" dirty="0"/>
              <a:t>Final Verdict: The research identifies the Hybrid CRNN approach as the clear winner for livestock data, achieving 94.49% accuracy by successfully bridging the gap between spatial feature extraction and sequential pattern recognition.</a:t>
            </a:r>
          </a:p>
          <a:p>
            <a:r>
              <a:rPr lang="en-US" sz="1400" dirty="0"/>
              <a:t>Key Insight: While Transformers (</a:t>
            </a:r>
            <a:r>
              <a:rPr lang="en-US" sz="1400" dirty="0" err="1"/>
              <a:t>ViT</a:t>
            </a:r>
            <a:r>
              <a:rPr lang="en-US" sz="1400" dirty="0"/>
              <a:t>) are powerful, the inductive bias of CNN-RNN hybrids remains more effective for livestock classification in high-variance, imbalanced data environments.</a:t>
            </a:r>
          </a:p>
          <a:p>
            <a:r>
              <a:rPr lang="en-US" sz="1400" dirty="0"/>
              <a:t>Future Work: * Integrating the optimized CRNN model into IoT-enabled drone cameras for real-time field monitoring.</a:t>
            </a:r>
          </a:p>
          <a:p>
            <a:r>
              <a:rPr lang="en-US" sz="1400" dirty="0"/>
              <a:t>Expanding the dataset to include thermal imagery for early-stage fever detection in cattle.</a:t>
            </a:r>
          </a:p>
        </p:txBody>
      </p:sp>
    </p:spTree>
    <p:extLst>
      <p:ext uri="{BB962C8B-B14F-4D97-AF65-F5344CB8AC3E}">
        <p14:creationId xmlns:p14="http://schemas.microsoft.com/office/powerpoint/2010/main" val="1089172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532</Words>
  <Application>Microsoft Office PowerPoint</Application>
  <PresentationFormat>Widescreen</PresentationFormat>
  <Paragraphs>91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A Comparative Analysis of Custom Neural Architectures for Multi-class Livestock Classification</vt:lpstr>
      <vt:lpstr>Introduction &amp; Problem Statement</vt:lpstr>
      <vt:lpstr>Exploratory Data Analysis (EDA)</vt:lpstr>
      <vt:lpstr>Model Architecture 1 – Veterinary CRNN (SOTA)</vt:lpstr>
      <vt:lpstr>Model Architecture 2 – Vision Transformer (ViT)</vt:lpstr>
      <vt:lpstr>Model Architecture 3 – Graph CNN (GCNN)</vt:lpstr>
      <vt:lpstr>Final Comparative Results</vt:lpstr>
      <vt:lpstr>Demo</vt:lpstr>
      <vt:lpstr>Conclusion &amp; Future Scope</vt:lpstr>
      <vt:lpstr>Project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Moaqir Ahmad Mian</dc:creator>
  <cp:lastModifiedBy>Moaqir Ahmad Mian</cp:lastModifiedBy>
  <cp:revision>72</cp:revision>
  <dcterms:created xsi:type="dcterms:W3CDTF">2026-01-30T22:47:17Z</dcterms:created>
  <dcterms:modified xsi:type="dcterms:W3CDTF">2026-01-30T23:03:53Z</dcterms:modified>
</cp:coreProperties>
</file>